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256" r:id="rId2"/>
    <p:sldId id="288" r:id="rId3"/>
    <p:sldId id="258" r:id="rId4"/>
    <p:sldId id="277" r:id="rId5"/>
    <p:sldId id="275" r:id="rId6"/>
    <p:sldId id="278" r:id="rId7"/>
    <p:sldId id="279" r:id="rId8"/>
    <p:sldId id="282" r:id="rId9"/>
    <p:sldId id="283" r:id="rId10"/>
    <p:sldId id="284" r:id="rId11"/>
    <p:sldId id="285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88"/>
            <p14:sldId id="258"/>
            <p14:sldId id="277"/>
            <p14:sldId id="275"/>
            <p14:sldId id="278"/>
            <p14:sldId id="279"/>
            <p14:sldId id="282"/>
            <p14:sldId id="283"/>
            <p14:sldId id="284"/>
            <p14:sldId id="285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72" y="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01.02.2019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848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4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73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5880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01.02.2019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01.02.2019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01.02.2019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01.02.2019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01.02.2019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01.02.2019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01.02.2019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01.02.2019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01.02.2019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01.02.2019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01.02.2019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01.02.2019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hyperlink" Target="https://youtu.be/9V9mUkZMvj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urca.com/sharing-and-cooperation/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lans-soapbox.com/2012/06/10/a-comprehensive-guide-to-story-writing/sum-up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ww.davidtouvet.com/blog/archives/tag/competences/" TargetMode="Externa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domainpictures.net/view-image.php?image=187793&amp;picture=printable-blank-monthly-calendar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nice-to-meet-you-introduction-meet-1185863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bi40.deviantart.com/art/Fractal-Magic-Set-1-WALLPAPERS-590110016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regontrailschools.com/sandygrade/2015/09/17/homework-at-sandy-grade-2/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egnantiduepuntozero.wordpress.com/2013/11/27/cooperative-learning-e-peer-tutoring-per-insegnanti-2-0/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creativecommons.org/wiki/ATLAS_OF_SUSTAINABILITY_INDICATORS_FOR_THE_COASTAL_MUNICIPALITIES_OF_RIO_DE_JANEIRO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amiastkserowki.blogspot.com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238929/prismatic-low-poly-ok-perfect-hand-sign-emoji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urses.lumenlearning.com/boundless-business/chapter/the-functions-and-goals-of-hr/" TargetMode="Externa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3663"/>
          </a:xfrm>
        </p:spPr>
        <p:txBody>
          <a:bodyPr>
            <a:normAutofit fontScale="90000"/>
          </a:bodyPr>
          <a:lstStyle/>
          <a:p>
            <a:r>
              <a:rPr lang="pl-PL" dirty="0"/>
              <a:t>Doskonalenie trenerów wspomagania szkół </a:t>
            </a:r>
            <a:br>
              <a:rPr lang="pl-PL" dirty="0"/>
            </a:br>
            <a:r>
              <a:rPr lang="pl-PL" dirty="0"/>
              <a:t>w kształtowaniu kompetencji kluczowych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344290"/>
            <a:ext cx="9144000" cy="913509"/>
          </a:xfrm>
        </p:spPr>
        <p:txBody>
          <a:bodyPr/>
          <a:lstStyle/>
          <a:p>
            <a:r>
              <a:rPr lang="pl-PL" dirty="0"/>
              <a:t>Uczenie się przez eksperymentowanie, doświadczanie i metody aktywizujące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97216" y="1492071"/>
            <a:ext cx="40358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FF0000"/>
                </a:solidFill>
              </a:rPr>
              <a:t>Współpraca nauczycieli ukierunkowana </a:t>
            </a:r>
          </a:p>
          <a:p>
            <a:pPr algn="ctr"/>
            <a:r>
              <a:rPr lang="pl-PL" sz="3200" b="1" dirty="0">
                <a:solidFill>
                  <a:srgbClr val="FF0000"/>
                </a:solidFill>
              </a:rPr>
              <a:t>na doskonalenie się </a:t>
            </a:r>
          </a:p>
          <a:p>
            <a:pPr algn="ctr"/>
            <a:r>
              <a:rPr lang="pl-PL" sz="3200" b="1" dirty="0">
                <a:solidFill>
                  <a:srgbClr val="FF0000"/>
                </a:solidFill>
              </a:rPr>
              <a:t>w stosowaniu oceniania kształtującego. </a:t>
            </a:r>
            <a:endParaRPr lang="pl-PL" sz="3600" b="1" dirty="0">
              <a:solidFill>
                <a:srgbClr val="FF000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F44E9FD-F1AC-4E35-A31F-182FCD086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58899" y="1492071"/>
            <a:ext cx="4035887" cy="3704047"/>
          </a:xfrm>
          <a:prstGeom prst="rect">
            <a:avLst/>
          </a:prstGeom>
        </p:spPr>
      </p:pic>
      <p:pic>
        <p:nvPicPr>
          <p:cNvPr id="15" name="Obraz 14">
            <a:hlinkClick r:id="rId7"/>
            <a:extLst>
              <a:ext uri="{FF2B5EF4-FFF2-40B4-BE49-F238E27FC236}">
                <a16:creationId xmlns:a16="http://schemas.microsoft.com/office/drawing/2014/main" id="{5111C156-CE24-434A-873C-F2BCD13296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9176" y="4110925"/>
            <a:ext cx="865707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3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2680100" y="1391674"/>
            <a:ext cx="65786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b="1" dirty="0">
                <a:solidFill>
                  <a:srgbClr val="FF0000"/>
                </a:solidFill>
              </a:rPr>
              <a:t>Podsumujmy</a:t>
            </a:r>
            <a:r>
              <a:rPr lang="pl-PL" sz="5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4AEE6DE-252F-4C29-BF0F-94B749E72C40}"/>
              </a:ext>
            </a:extLst>
          </p:cNvPr>
          <p:cNvSpPr txBox="1"/>
          <p:nvPr/>
        </p:nvSpPr>
        <p:spPr>
          <a:xfrm>
            <a:off x="3374954" y="6636093"/>
            <a:ext cx="4070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5" tooltip="http://www.davidtouvet.com/blog/archives/tag/competences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nc-sa/3.0/"/>
              </a:rPr>
              <a:t>CC BY-SA-NC</a:t>
            </a:r>
            <a:endParaRPr lang="pl-PL" sz="90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124F8A3-C62E-432B-9673-79131E64CA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359728" y="2643529"/>
            <a:ext cx="3472543" cy="27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3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Zjazd II - Dzień III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2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4F5EBFA-B76A-43BD-8D25-59BA424414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70078" y="2064772"/>
            <a:ext cx="2918072" cy="35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6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Dzień dobry!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Serdecznie witamy!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2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974C7A5-E1D9-44F8-8D3B-397682ECB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75776" y="2751235"/>
            <a:ext cx="3440448" cy="24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5040085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10700" b="1" dirty="0">
                <a:solidFill>
                  <a:srgbClr val="FF0000"/>
                </a:solidFill>
              </a:rPr>
              <a:t>Uczymy się!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11" name="Obraz 10" descr="Obraz zawierający stacjonarne, przybór do pisania&#10;&#10;Opis wygenerowany automatycznie">
            <a:extLst>
              <a:ext uri="{FF2B5EF4-FFF2-40B4-BE49-F238E27FC236}">
                <a16:creationId xmlns:a16="http://schemas.microsoft.com/office/drawing/2014/main" id="{64835508-5201-4ED0-A569-EF846B335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26353" y="1877786"/>
            <a:ext cx="4770336" cy="303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5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986116" y="1408002"/>
            <a:ext cx="7966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err="1">
                <a:solidFill>
                  <a:srgbClr val="FF0000"/>
                </a:solidFill>
              </a:rPr>
              <a:t>Tutoring</a:t>
            </a:r>
            <a:r>
              <a:rPr lang="pl-PL" sz="4400" b="1" dirty="0">
                <a:solidFill>
                  <a:srgbClr val="FF0000"/>
                </a:solidFill>
              </a:rPr>
              <a:t> rówieśniczy. 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6092B32A-C038-4FB1-927B-9E1AAB5FAA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45858" y="2304880"/>
            <a:ext cx="5100284" cy="356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2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269342" y="1921026"/>
            <a:ext cx="3884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Sposoby łączenia metody projektu z </a:t>
            </a:r>
            <a:r>
              <a:rPr lang="pl-PL" sz="40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tutoringiem</a:t>
            </a:r>
            <a:r>
              <a:rPr lang="pl-PL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rówieśniczym.</a:t>
            </a:r>
            <a:endParaRPr lang="pl-PL" sz="4000" b="1" dirty="0">
              <a:solidFill>
                <a:srgbClr val="FF000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247A303-54F4-4E26-A3B9-8400460C5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11883" y="1921026"/>
            <a:ext cx="4865969" cy="31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91931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Wskaźniki pozwalające określić́ sposób pracy nauczycieli metodą projektu.</a:t>
            </a:r>
          </a:p>
        </p:txBody>
      </p:sp>
      <p:pic>
        <p:nvPicPr>
          <p:cNvPr id="14" name="Obraz 13" descr="Obraz zawierający niebo&#10;&#10;Opis wygenerowany automatycznie">
            <a:extLst>
              <a:ext uri="{FF2B5EF4-FFF2-40B4-BE49-F238E27FC236}">
                <a16:creationId xmlns:a16="http://schemas.microsoft.com/office/drawing/2014/main" id="{37F46151-562A-4228-A331-63A631573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003128" y="3121945"/>
            <a:ext cx="3932564" cy="235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9051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solidFill>
                  <a:srgbClr val="FF0000"/>
                </a:solidFill>
              </a:rPr>
              <a:t>Założenia i podstawy prawne</a:t>
            </a:r>
          </a:p>
          <a:p>
            <a:pPr algn="ctr"/>
            <a:r>
              <a:rPr lang="pl-PL" sz="5400" b="1" dirty="0">
                <a:solidFill>
                  <a:srgbClr val="FF0000"/>
                </a:solidFill>
              </a:rPr>
              <a:t>oceniania kształtującego.</a:t>
            </a:r>
          </a:p>
        </p:txBody>
      </p:sp>
      <p:pic>
        <p:nvPicPr>
          <p:cNvPr id="12" name="Obraz 11" descr="Obraz zawierający stół, wewnątrz, siedzi&#10;&#10;Opis wygenerowany automatycznie">
            <a:extLst>
              <a:ext uri="{FF2B5EF4-FFF2-40B4-BE49-F238E27FC236}">
                <a16:creationId xmlns:a16="http://schemas.microsoft.com/office/drawing/2014/main" id="{C41E9450-5103-487F-92C8-0C87C62305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27354" y="3202175"/>
            <a:ext cx="4355684" cy="261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4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35578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FF0000"/>
                </a:solidFill>
              </a:rPr>
              <a:t>Umiejętność uczenia się </a:t>
            </a:r>
          </a:p>
          <a:p>
            <a:pPr algn="ctr"/>
            <a:r>
              <a:rPr lang="pl-PL" sz="4800" b="1" dirty="0">
                <a:solidFill>
                  <a:srgbClr val="FF0000"/>
                </a:solidFill>
              </a:rPr>
              <a:t>a ocenianie kształtujące.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F573F3E-1F08-4BDA-AC1F-67934F5B42B6}"/>
              </a:ext>
            </a:extLst>
          </p:cNvPr>
          <p:cNvSpPr txBox="1"/>
          <p:nvPr/>
        </p:nvSpPr>
        <p:spPr>
          <a:xfrm>
            <a:off x="2394790" y="6003726"/>
            <a:ext cx="635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5" tooltip="https://courses.lumenlearning.com/boundless-business/chapter/the-functions-and-goals-of-hr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sa/3.0/"/>
              </a:rPr>
              <a:t>CC BY-SA</a:t>
            </a:r>
            <a:endParaRPr lang="pl-PL" sz="90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38CE74B-2144-4EB7-916C-50FABCD21B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416434" y="1365309"/>
            <a:ext cx="2757580" cy="412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546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4960</TotalTime>
  <Words>103</Words>
  <Application>Microsoft Office PowerPoint</Application>
  <PresentationFormat>Panoramiczny</PresentationFormat>
  <Paragraphs>34</Paragraphs>
  <Slides>11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Doskonalenie trenerów wspomagania szkół  w kształtowaniu kompetencji kluczowych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Grażyna Bartczak-Bednarska</cp:lastModifiedBy>
  <cp:revision>134</cp:revision>
  <dcterms:created xsi:type="dcterms:W3CDTF">2018-12-02T13:14:09Z</dcterms:created>
  <dcterms:modified xsi:type="dcterms:W3CDTF">2019-02-01T22:35:29Z</dcterms:modified>
</cp:coreProperties>
</file>